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32399288" cy="432006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C58"/>
    <a:srgbClr val="3783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86" autoAdjust="0"/>
    <p:restoredTop sz="87046" autoAdjust="0"/>
  </p:normalViewPr>
  <p:slideViewPr>
    <p:cSldViewPr snapToGrid="0">
      <p:cViewPr>
        <p:scale>
          <a:sx n="25" d="100"/>
          <a:sy n="25" d="100"/>
        </p:scale>
        <p:origin x="2172" y="-20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2351A3-264E-4E6E-A5CC-EDE8D5121DD8}" type="datetimeFigureOut">
              <a:rPr lang="es-CL" smtClean="0"/>
              <a:t>09-10-2025</a:t>
            </a:fld>
            <a:endParaRPr lang="es-C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0FA65D-7DB3-4D89-91B8-D143D68C002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83923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L" sz="1200" i="1" dirty="0">
                <a:solidFill>
                  <a:schemeClr val="bg1"/>
                </a:solidFill>
              </a:rPr>
              <a:t>(*) No hubo gente atendida en Regiones de Ñuble y de Aysén del General Carlos Ibáñez del Campo</a:t>
            </a:r>
          </a:p>
          <a:p>
            <a:endParaRPr lang="es-C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0FA65D-7DB3-4D89-91B8-D143D68C002B}" type="slidenum">
              <a:rPr lang="es-CL" smtClean="0"/>
              <a:t>1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00647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9947" y="7070108"/>
            <a:ext cx="27539395" cy="15040222"/>
          </a:xfrm>
        </p:spPr>
        <p:txBody>
          <a:bodyPr anchor="b"/>
          <a:lstStyle>
            <a:lvl1pPr algn="ctr">
              <a:defRPr sz="21259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49911" y="22690338"/>
            <a:ext cx="24299466" cy="10430151"/>
          </a:xfrm>
        </p:spPr>
        <p:txBody>
          <a:bodyPr/>
          <a:lstStyle>
            <a:lvl1pPr marL="0" indent="0" algn="ctr">
              <a:buNone/>
              <a:defRPr sz="8504"/>
            </a:lvl1pPr>
            <a:lvl2pPr marL="1619951" indent="0" algn="ctr">
              <a:buNone/>
              <a:defRPr sz="7086"/>
            </a:lvl2pPr>
            <a:lvl3pPr marL="3239902" indent="0" algn="ctr">
              <a:buNone/>
              <a:defRPr sz="6378"/>
            </a:lvl3pPr>
            <a:lvl4pPr marL="4859853" indent="0" algn="ctr">
              <a:buNone/>
              <a:defRPr sz="5669"/>
            </a:lvl4pPr>
            <a:lvl5pPr marL="6479804" indent="0" algn="ctr">
              <a:buNone/>
              <a:defRPr sz="5669"/>
            </a:lvl5pPr>
            <a:lvl6pPr marL="8099755" indent="0" algn="ctr">
              <a:buNone/>
              <a:defRPr sz="5669"/>
            </a:lvl6pPr>
            <a:lvl7pPr marL="9719706" indent="0" algn="ctr">
              <a:buNone/>
              <a:defRPr sz="5669"/>
            </a:lvl7pPr>
            <a:lvl8pPr marL="11339657" indent="0" algn="ctr">
              <a:buNone/>
              <a:defRPr sz="5669"/>
            </a:lvl8pPr>
            <a:lvl9pPr marL="12959608" indent="0" algn="ctr">
              <a:buNone/>
              <a:defRPr sz="5669"/>
            </a:lvl9pPr>
          </a:lstStyle>
          <a:p>
            <a:r>
              <a:rPr lang="es-MX"/>
              <a:t>Haz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4A91-25F1-4E63-99DB-F4869FAE404F}" type="datetimeFigureOut">
              <a:rPr lang="es-CL" smtClean="0"/>
              <a:t>09-10-2025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840E-4AC7-4C4B-B435-DB608C80809C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33366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4A91-25F1-4E63-99DB-F4869FAE404F}" type="datetimeFigureOut">
              <a:rPr lang="es-CL" smtClean="0"/>
              <a:t>09-10-2025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840E-4AC7-4C4B-B435-DB608C80809C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69416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185742" y="2300034"/>
            <a:ext cx="6986096" cy="36610544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27453" y="2300034"/>
            <a:ext cx="20553298" cy="36610544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4A91-25F1-4E63-99DB-F4869FAE404F}" type="datetimeFigureOut">
              <a:rPr lang="es-CL" smtClean="0"/>
              <a:t>09-10-2025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840E-4AC7-4C4B-B435-DB608C80809C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13003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4A91-25F1-4E63-99DB-F4869FAE404F}" type="datetimeFigureOut">
              <a:rPr lang="es-CL" smtClean="0"/>
              <a:t>09-10-2025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840E-4AC7-4C4B-B435-DB608C80809C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27634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0578" y="10770172"/>
            <a:ext cx="27944386" cy="17970262"/>
          </a:xfrm>
        </p:spPr>
        <p:txBody>
          <a:bodyPr anchor="b"/>
          <a:lstStyle>
            <a:lvl1pPr>
              <a:defRPr sz="21259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0578" y="28910440"/>
            <a:ext cx="27944386" cy="9450136"/>
          </a:xfrm>
        </p:spPr>
        <p:txBody>
          <a:bodyPr/>
          <a:lstStyle>
            <a:lvl1pPr marL="0" indent="0">
              <a:buNone/>
              <a:defRPr sz="8504">
                <a:solidFill>
                  <a:schemeClr val="tx1"/>
                </a:solidFill>
              </a:defRPr>
            </a:lvl1pPr>
            <a:lvl2pPr marL="1619951" indent="0">
              <a:buNone/>
              <a:defRPr sz="7086">
                <a:solidFill>
                  <a:schemeClr val="tx1">
                    <a:tint val="75000"/>
                  </a:schemeClr>
                </a:solidFill>
              </a:defRPr>
            </a:lvl2pPr>
            <a:lvl3pPr marL="3239902" indent="0">
              <a:buNone/>
              <a:defRPr sz="6378">
                <a:solidFill>
                  <a:schemeClr val="tx1">
                    <a:tint val="75000"/>
                  </a:schemeClr>
                </a:solidFill>
              </a:defRPr>
            </a:lvl3pPr>
            <a:lvl4pPr marL="4859853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4pPr>
            <a:lvl5pPr marL="6479804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5pPr>
            <a:lvl6pPr marL="8099755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6pPr>
            <a:lvl7pPr marL="9719706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7pPr>
            <a:lvl8pPr marL="11339657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8pPr>
            <a:lvl9pPr marL="12959608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4A91-25F1-4E63-99DB-F4869FAE404F}" type="datetimeFigureOut">
              <a:rPr lang="es-CL" smtClean="0"/>
              <a:t>09-10-2025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840E-4AC7-4C4B-B435-DB608C80809C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96372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27451" y="11500170"/>
            <a:ext cx="13769697" cy="2741040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02140" y="11500170"/>
            <a:ext cx="13769697" cy="2741040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4A91-25F1-4E63-99DB-F4869FAE404F}" type="datetimeFigureOut">
              <a:rPr lang="es-CL" smtClean="0"/>
              <a:t>09-10-2025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840E-4AC7-4C4B-B435-DB608C80809C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34269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300044"/>
            <a:ext cx="27944386" cy="8350126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675" y="10590160"/>
            <a:ext cx="13706415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675" y="15780233"/>
            <a:ext cx="13706415" cy="23210346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402142" y="10590160"/>
            <a:ext cx="13773917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402142" y="15780233"/>
            <a:ext cx="13773917" cy="23210346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4A91-25F1-4E63-99DB-F4869FAE404F}" type="datetimeFigureOut">
              <a:rPr lang="es-CL" smtClean="0"/>
              <a:t>09-10-2025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840E-4AC7-4C4B-B435-DB608C80809C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29564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4A91-25F1-4E63-99DB-F4869FAE404F}" type="datetimeFigureOut">
              <a:rPr lang="es-CL" smtClean="0"/>
              <a:t>09-10-2025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840E-4AC7-4C4B-B435-DB608C80809C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94420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4A91-25F1-4E63-99DB-F4869FAE404F}" type="datetimeFigureOut">
              <a:rPr lang="es-CL" smtClean="0"/>
              <a:t>09-10-2025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840E-4AC7-4C4B-B435-DB608C80809C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39226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73917" y="6220102"/>
            <a:ext cx="16402140" cy="30700453"/>
          </a:xfrm>
        </p:spPr>
        <p:txBody>
          <a:bodyPr/>
          <a:lstStyle>
            <a:lvl1pPr>
              <a:defRPr sz="11338"/>
            </a:lvl1pPr>
            <a:lvl2pPr>
              <a:defRPr sz="9921"/>
            </a:lvl2pPr>
            <a:lvl3pPr>
              <a:defRPr sz="8504"/>
            </a:lvl3pPr>
            <a:lvl4pPr>
              <a:defRPr sz="7086"/>
            </a:lvl4pPr>
            <a:lvl5pPr>
              <a:defRPr sz="7086"/>
            </a:lvl5pPr>
            <a:lvl6pPr>
              <a:defRPr sz="7086"/>
            </a:lvl6pPr>
            <a:lvl7pPr>
              <a:defRPr sz="7086"/>
            </a:lvl7pPr>
            <a:lvl8pPr>
              <a:defRPr sz="7086"/>
            </a:lvl8pPr>
            <a:lvl9pPr>
              <a:defRPr sz="7086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4A91-25F1-4E63-99DB-F4869FAE404F}" type="datetimeFigureOut">
              <a:rPr lang="es-CL" smtClean="0"/>
              <a:t>09-10-2025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840E-4AC7-4C4B-B435-DB608C80809C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75886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73917" y="6220102"/>
            <a:ext cx="16402140" cy="30700453"/>
          </a:xfrm>
        </p:spPr>
        <p:txBody>
          <a:bodyPr anchor="t"/>
          <a:lstStyle>
            <a:lvl1pPr marL="0" indent="0">
              <a:buNone/>
              <a:defRPr sz="11338"/>
            </a:lvl1pPr>
            <a:lvl2pPr marL="1619951" indent="0">
              <a:buNone/>
              <a:defRPr sz="9921"/>
            </a:lvl2pPr>
            <a:lvl3pPr marL="3239902" indent="0">
              <a:buNone/>
              <a:defRPr sz="8504"/>
            </a:lvl3pPr>
            <a:lvl4pPr marL="4859853" indent="0">
              <a:buNone/>
              <a:defRPr sz="7086"/>
            </a:lvl4pPr>
            <a:lvl5pPr marL="6479804" indent="0">
              <a:buNone/>
              <a:defRPr sz="7086"/>
            </a:lvl5pPr>
            <a:lvl6pPr marL="8099755" indent="0">
              <a:buNone/>
              <a:defRPr sz="7086"/>
            </a:lvl6pPr>
            <a:lvl7pPr marL="9719706" indent="0">
              <a:buNone/>
              <a:defRPr sz="7086"/>
            </a:lvl7pPr>
            <a:lvl8pPr marL="11339657" indent="0">
              <a:buNone/>
              <a:defRPr sz="7086"/>
            </a:lvl8pPr>
            <a:lvl9pPr marL="12959608" indent="0">
              <a:buNone/>
              <a:defRPr sz="7086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4A91-25F1-4E63-99DB-F4869FAE404F}" type="datetimeFigureOut">
              <a:rPr lang="es-CL" smtClean="0"/>
              <a:t>09-10-2025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9840E-4AC7-4C4B-B435-DB608C80809C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75684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27451" y="2300044"/>
            <a:ext cx="27944386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27451" y="11500170"/>
            <a:ext cx="27944386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27451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F4A91-25F1-4E63-99DB-F4869FAE404F}" type="datetimeFigureOut">
              <a:rPr lang="es-CL" smtClean="0"/>
              <a:t>09-10-2025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32264" y="40040601"/>
            <a:ext cx="1093476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81997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A9840E-4AC7-4C4B-B435-DB608C80809C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43426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39902" rtl="0" eaLnBrk="1" latinLnBrk="0" hangingPunct="1">
        <a:lnSpc>
          <a:spcPct val="90000"/>
        </a:lnSpc>
        <a:spcBef>
          <a:spcPct val="0"/>
        </a:spcBef>
        <a:buNone/>
        <a:defRPr sz="1559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09976" indent="-809976" algn="l" defTabSz="3239902" rtl="0" eaLnBrk="1" latinLnBrk="0" hangingPunct="1">
        <a:lnSpc>
          <a:spcPct val="90000"/>
        </a:lnSpc>
        <a:spcBef>
          <a:spcPts val="3543"/>
        </a:spcBef>
        <a:buFont typeface="Arial" panose="020B0604020202020204" pitchFamily="34" charset="0"/>
        <a:buChar char="•"/>
        <a:defRPr sz="9921" kern="1200">
          <a:solidFill>
            <a:schemeClr val="tx1"/>
          </a:solidFill>
          <a:latin typeface="+mn-lt"/>
          <a:ea typeface="+mn-ea"/>
          <a:cs typeface="+mn-cs"/>
        </a:defRPr>
      </a:lvl1pPr>
      <a:lvl2pPr marL="2429927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2pPr>
      <a:lvl3pPr marL="4049878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7086" kern="1200">
          <a:solidFill>
            <a:schemeClr val="tx1"/>
          </a:solidFill>
          <a:latin typeface="+mn-lt"/>
          <a:ea typeface="+mn-ea"/>
          <a:cs typeface="+mn-cs"/>
        </a:defRPr>
      </a:lvl3pPr>
      <a:lvl4pPr marL="5669829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7289780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909731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10529682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2149633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3769584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1pPr>
      <a:lvl2pPr marL="1619951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2pPr>
      <a:lvl3pPr marL="3239902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3pPr>
      <a:lvl4pPr marL="4859853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6479804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099755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9719706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1339657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2959608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pn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upo 41">
            <a:extLst>
              <a:ext uri="{FF2B5EF4-FFF2-40B4-BE49-F238E27FC236}">
                <a16:creationId xmlns:a16="http://schemas.microsoft.com/office/drawing/2014/main" id="{93A22684-E8B5-97FE-8E80-6AA3513DBA1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0" y="-97580"/>
            <a:ext cx="32399288" cy="43298218"/>
            <a:chOff x="0" y="-97580"/>
            <a:chExt cx="32399288" cy="43298218"/>
          </a:xfrm>
        </p:grpSpPr>
        <p:grpSp>
          <p:nvGrpSpPr>
            <p:cNvPr id="39" name="Grupo 38">
              <a:extLst>
                <a:ext uri="{FF2B5EF4-FFF2-40B4-BE49-F238E27FC236}">
                  <a16:creationId xmlns:a16="http://schemas.microsoft.com/office/drawing/2014/main" id="{29E9A095-61AC-D95A-4439-6800BEF4EAB2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2044213" y="40360603"/>
              <a:ext cx="28310862" cy="2840035"/>
              <a:chOff x="2044213" y="40005003"/>
              <a:chExt cx="28310862" cy="2840035"/>
            </a:xfrm>
          </p:grpSpPr>
          <p:pic>
            <p:nvPicPr>
              <p:cNvPr id="35" name="Marcador de contenido 6">
                <a:extLst>
                  <a:ext uri="{FF2B5EF4-FFF2-40B4-BE49-F238E27FC236}">
                    <a16:creationId xmlns:a16="http://schemas.microsoft.com/office/drawing/2014/main" id="{CD87C503-1E00-D21D-6467-94B33C0ECF1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" b="53427"/>
              <a:stretch/>
            </p:blipFill>
            <p:spPr>
              <a:xfrm>
                <a:off x="2044213" y="40101545"/>
                <a:ext cx="18530246" cy="2743493"/>
              </a:xfrm>
              <a:prstGeom prst="rect">
                <a:avLst/>
              </a:prstGeom>
            </p:spPr>
          </p:pic>
          <p:pic>
            <p:nvPicPr>
              <p:cNvPr id="36" name="Marcador de contenido 6">
                <a:extLst>
                  <a:ext uri="{FF2B5EF4-FFF2-40B4-BE49-F238E27FC236}">
                    <a16:creationId xmlns:a16="http://schemas.microsoft.com/office/drawing/2014/main" id="{6B18DD29-4342-D370-81BE-C63A799D438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50457" r="62735" b="2969"/>
              <a:stretch/>
            </p:blipFill>
            <p:spPr>
              <a:xfrm>
                <a:off x="23449740" y="40005003"/>
                <a:ext cx="6905335" cy="2743493"/>
              </a:xfrm>
              <a:prstGeom prst="rect">
                <a:avLst/>
              </a:prstGeom>
            </p:spPr>
          </p:pic>
        </p:grp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ADDFB587-9C6E-9C54-F203-C1E74800F49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97580"/>
              <a:ext cx="32399288" cy="39547410"/>
            </a:xfrm>
            <a:prstGeom prst="rect">
              <a:avLst/>
            </a:prstGeom>
            <a:solidFill>
              <a:srgbClr val="003C5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 dirty="0"/>
            </a:p>
          </p:txBody>
        </p:sp>
        <p:pic>
          <p:nvPicPr>
            <p:cNvPr id="20" name="Imagen 19">
              <a:extLst>
                <a:ext uri="{FF2B5EF4-FFF2-40B4-BE49-F238E27FC236}">
                  <a16:creationId xmlns:a16="http://schemas.microsoft.com/office/drawing/2014/main" id="{3FF15380-F376-0CFF-D70C-0FE84D1F6124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12" r="22086"/>
            <a:stretch/>
          </p:blipFill>
          <p:spPr>
            <a:xfrm>
              <a:off x="0" y="15239825"/>
              <a:ext cx="32399288" cy="24993534"/>
            </a:xfrm>
            <a:prstGeom prst="rect">
              <a:avLst/>
            </a:prstGeom>
          </p:spPr>
        </p:pic>
        <p:sp>
          <p:nvSpPr>
            <p:cNvPr id="40" name="Rectángulo 39">
              <a:extLst>
                <a:ext uri="{FF2B5EF4-FFF2-40B4-BE49-F238E27FC236}">
                  <a16:creationId xmlns:a16="http://schemas.microsoft.com/office/drawing/2014/main" id="{4A769563-EE4C-CA94-CD42-C3076A8DC77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15131652"/>
              <a:ext cx="32399288" cy="5086544"/>
            </a:xfrm>
            <a:prstGeom prst="rect">
              <a:avLst/>
            </a:prstGeom>
            <a:gradFill>
              <a:gsLst>
                <a:gs pos="0">
                  <a:srgbClr val="003C58"/>
                </a:gs>
                <a:gs pos="100000">
                  <a:srgbClr val="003C58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grpSp>
          <p:nvGrpSpPr>
            <p:cNvPr id="3" name="Grupo 2">
              <a:extLst>
                <a:ext uri="{FF2B5EF4-FFF2-40B4-BE49-F238E27FC236}">
                  <a16:creationId xmlns:a16="http://schemas.microsoft.com/office/drawing/2014/main" id="{4CC6DF0B-5E87-DCC9-3C3F-57973B393AB7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7927445" y="258689"/>
              <a:ext cx="13135253" cy="3184574"/>
              <a:chOff x="6363037" y="239638"/>
              <a:chExt cx="4934020" cy="1197748"/>
            </a:xfrm>
          </p:grpSpPr>
          <p:pic>
            <p:nvPicPr>
              <p:cNvPr id="5" name="Imagen 4">
                <a:extLst>
                  <a:ext uri="{FF2B5EF4-FFF2-40B4-BE49-F238E27FC236}">
                    <a16:creationId xmlns:a16="http://schemas.microsoft.com/office/drawing/2014/main" id="{E48BE17F-EAA3-D2C7-24FE-703097BEB5A9}"/>
                  </a:ext>
                </a:extLst>
              </p:cNvPr>
              <p:cNvPicPr>
                <a:picLocks noGrp="1" noRo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rcRect r="64578"/>
              <a:stretch/>
            </p:blipFill>
            <p:spPr>
              <a:xfrm>
                <a:off x="10156193" y="239638"/>
                <a:ext cx="1140864" cy="1197748"/>
              </a:xfrm>
              <a:prstGeom prst="rect">
                <a:avLst/>
              </a:prstGeom>
            </p:spPr>
          </p:pic>
          <p:pic>
            <p:nvPicPr>
              <p:cNvPr id="12" name="Imagen 11">
                <a:extLst>
                  <a:ext uri="{FF2B5EF4-FFF2-40B4-BE49-F238E27FC236}">
                    <a16:creationId xmlns:a16="http://schemas.microsoft.com/office/drawing/2014/main" id="{BAAD718D-AC50-3B8D-2D28-EC13D528B0AF}"/>
                  </a:ext>
                </a:extLst>
              </p:cNvPr>
              <p:cNvPicPr>
                <a:picLocks noGrp="1" noRo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63037" y="489227"/>
                <a:ext cx="3783531" cy="660069"/>
              </a:xfrm>
              <a:prstGeom prst="rect">
                <a:avLst/>
              </a:prstGeom>
            </p:spPr>
          </p:pic>
        </p:grpSp>
        <p:grpSp>
          <p:nvGrpSpPr>
            <p:cNvPr id="13" name="Grupo 12">
              <a:extLst>
                <a:ext uri="{FF2B5EF4-FFF2-40B4-BE49-F238E27FC236}">
                  <a16:creationId xmlns:a16="http://schemas.microsoft.com/office/drawing/2014/main" id="{2EC89516-7DEC-E1D7-6729-679644BF061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675214" y="694950"/>
              <a:ext cx="7523868" cy="2468591"/>
              <a:chOff x="1079889" y="319741"/>
              <a:chExt cx="3498810" cy="1107103"/>
            </a:xfrm>
          </p:grpSpPr>
          <p:pic>
            <p:nvPicPr>
              <p:cNvPr id="14" name="Imagen 13">
                <a:extLst>
                  <a:ext uri="{FF2B5EF4-FFF2-40B4-BE49-F238E27FC236}">
                    <a16:creationId xmlns:a16="http://schemas.microsoft.com/office/drawing/2014/main" id="{06436E71-A29F-D42C-1A11-C30E8148D8BB}"/>
                  </a:ext>
                </a:extLst>
              </p:cNvPr>
              <p:cNvPicPr>
                <a:picLocks noGrp="1" noRo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79889" y="319741"/>
                <a:ext cx="2163825" cy="1008701"/>
              </a:xfrm>
              <a:prstGeom prst="rect">
                <a:avLst/>
              </a:prstGeom>
            </p:spPr>
          </p:pic>
          <p:pic>
            <p:nvPicPr>
              <p:cNvPr id="15" name="Imagen 14">
                <a:extLst>
                  <a:ext uri="{FF2B5EF4-FFF2-40B4-BE49-F238E27FC236}">
                    <a16:creationId xmlns:a16="http://schemas.microsoft.com/office/drawing/2014/main" id="{D51377CD-E37A-61AB-4734-75EA023EC67A}"/>
                  </a:ext>
                </a:extLst>
              </p:cNvPr>
              <p:cNvPicPr>
                <a:picLocks noGrp="1" noRo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504831" y="442002"/>
                <a:ext cx="1073868" cy="984842"/>
              </a:xfrm>
              <a:prstGeom prst="rect">
                <a:avLst/>
              </a:prstGeom>
            </p:spPr>
          </p:pic>
        </p:grpSp>
      </p:grpSp>
      <p:sp>
        <p:nvSpPr>
          <p:cNvPr id="4" name="Título 1">
            <a:extLst>
              <a:ext uri="{FF2B5EF4-FFF2-40B4-BE49-F238E27FC236}">
                <a16:creationId xmlns:a16="http://schemas.microsoft.com/office/drawing/2014/main" id="{D22A320C-5676-0AEB-E21D-77AC90D61BEB}"/>
              </a:ext>
            </a:extLst>
          </p:cNvPr>
          <p:cNvSpPr txBox="1">
            <a:spLocks/>
          </p:cNvSpPr>
          <p:nvPr/>
        </p:nvSpPr>
        <p:spPr>
          <a:xfrm>
            <a:off x="2181753" y="9113520"/>
            <a:ext cx="19759493" cy="34137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323990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25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s-CL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F63A8AA4-804A-0512-57E3-3559E6AD357E}"/>
              </a:ext>
            </a:extLst>
          </p:cNvPr>
          <p:cNvSpPr txBox="1">
            <a:spLocks/>
          </p:cNvSpPr>
          <p:nvPr/>
        </p:nvSpPr>
        <p:spPr>
          <a:xfrm>
            <a:off x="541256" y="20146250"/>
            <a:ext cx="15148623" cy="1016044"/>
          </a:xfrm>
          <a:prstGeom prst="rect">
            <a:avLst/>
          </a:prstGeom>
          <a:solidFill>
            <a:srgbClr val="378389"/>
          </a:solidFill>
        </p:spPr>
        <p:txBody>
          <a:bodyPr vert="horz" lIns="91440" tIns="45720" rIns="91440" bIns="45720" rtlCol="0" anchor="b">
            <a:noAutofit/>
          </a:bodyPr>
          <a:lstStyle>
            <a:lvl1pPr algn="ctr" defTabSz="323990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25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L" sz="70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Resultados</a:t>
            </a:r>
            <a:endParaRPr lang="es-CL" sz="7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35548F7F-BA75-818F-E95E-EEE19FFF7EC4}"/>
              </a:ext>
            </a:extLst>
          </p:cNvPr>
          <p:cNvSpPr txBox="1">
            <a:spLocks/>
          </p:cNvSpPr>
          <p:nvPr/>
        </p:nvSpPr>
        <p:spPr>
          <a:xfrm>
            <a:off x="1554358" y="37851722"/>
            <a:ext cx="10922408" cy="10603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323990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25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L" sz="70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Referencias</a:t>
            </a:r>
            <a:endParaRPr lang="es-CL" sz="7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Marcador de contenido 2">
            <a:extLst>
              <a:ext uri="{FF2B5EF4-FFF2-40B4-BE49-F238E27FC236}">
                <a16:creationId xmlns:a16="http://schemas.microsoft.com/office/drawing/2014/main" id="{E5AEAFB9-6B8C-02E0-B713-14B030F89BE3}"/>
              </a:ext>
            </a:extLst>
          </p:cNvPr>
          <p:cNvSpPr txBox="1">
            <a:spLocks/>
          </p:cNvSpPr>
          <p:nvPr/>
        </p:nvSpPr>
        <p:spPr>
          <a:xfrm>
            <a:off x="556693" y="15325715"/>
            <a:ext cx="15133185" cy="482400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3239902" rtl="0" eaLnBrk="1" latinLnBrk="0" hangingPunct="1">
              <a:lnSpc>
                <a:spcPct val="90000"/>
              </a:lnSpc>
              <a:spcBef>
                <a:spcPts val="3543"/>
              </a:spcBef>
              <a:buFont typeface="Arial" panose="020B0604020202020204" pitchFamily="34" charset="0"/>
              <a:buNone/>
              <a:defRPr sz="85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19951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708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239902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637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59853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479804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099755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719706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39657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959608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CL" sz="3000" dirty="0">
                <a:solidFill>
                  <a:srgbClr val="2D2E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 Cohorte retrospectiva poblacional: 1.312 adultos en TUS-SENDA en situación de calle (2011–2020), vinculados al registro de defunciones mediante RUN encriptado.</a:t>
            </a:r>
          </a:p>
          <a:p>
            <a:pPr algn="l"/>
            <a:r>
              <a:rPr lang="es-CL" sz="3000" b="1" dirty="0">
                <a:solidFill>
                  <a:srgbClr val="2D2E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s-CL" sz="3000" dirty="0">
                <a:solidFill>
                  <a:srgbClr val="2D2E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Comparaciones fallecidos vs no fallecidos: tablas, χ² y t; tamaño de efecto por diferencia de medias estandarizadas (DME).</a:t>
            </a:r>
          </a:p>
          <a:p>
            <a:pPr algn="l"/>
            <a:r>
              <a:rPr lang="es-CL" sz="3000" b="1" dirty="0">
                <a:solidFill>
                  <a:srgbClr val="2D2E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s-CL" sz="3000" dirty="0">
                <a:solidFill>
                  <a:srgbClr val="2D2E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Mortalidad: Razones de mortalidad estandarizadas (RME) usando tasas chilenas por sexo/edad (</a:t>
            </a:r>
            <a:r>
              <a:rPr lang="es-CL" sz="3000" i="1" dirty="0" err="1">
                <a:solidFill>
                  <a:srgbClr val="2D2E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epitools</a:t>
            </a:r>
            <a:r>
              <a:rPr lang="es-CL" sz="3000" dirty="0">
                <a:solidFill>
                  <a:srgbClr val="2D2E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+ Tasas por 100 años-persona(AP)</a:t>
            </a:r>
          </a:p>
          <a:p>
            <a:pPr algn="l"/>
            <a:r>
              <a:rPr lang="es-CL" sz="3000" b="1" dirty="0">
                <a:solidFill>
                  <a:srgbClr val="2D2E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s-CL" sz="3000" dirty="0">
                <a:solidFill>
                  <a:srgbClr val="2D2E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Supervivencia relativa a 1, 3, 5 y 7 años (método de </a:t>
            </a:r>
            <a:r>
              <a:rPr lang="es-CL" sz="3000" i="1" dirty="0" err="1">
                <a:solidFill>
                  <a:srgbClr val="2D2E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Hakulinen</a:t>
            </a:r>
            <a:r>
              <a:rPr lang="es-CL" sz="3000" dirty="0">
                <a:solidFill>
                  <a:srgbClr val="2D2E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), ajustada por edad, sexo y año de ingreso, con años-persona (</a:t>
            </a:r>
            <a:r>
              <a:rPr lang="es-CL" sz="3000" i="1" dirty="0" err="1">
                <a:solidFill>
                  <a:srgbClr val="2D2E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relsurv</a:t>
            </a:r>
            <a:r>
              <a:rPr lang="es-CL" sz="3000" dirty="0">
                <a:solidFill>
                  <a:srgbClr val="2D2E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</p:txBody>
      </p:sp>
      <p:sp>
        <p:nvSpPr>
          <p:cNvPr id="17" name="Marcador de contenido 2">
            <a:extLst>
              <a:ext uri="{FF2B5EF4-FFF2-40B4-BE49-F238E27FC236}">
                <a16:creationId xmlns:a16="http://schemas.microsoft.com/office/drawing/2014/main" id="{D37C197A-53D6-9A31-ABEE-84E2AFF25CD2}"/>
              </a:ext>
            </a:extLst>
          </p:cNvPr>
          <p:cNvSpPr txBox="1">
            <a:spLocks/>
          </p:cNvSpPr>
          <p:nvPr/>
        </p:nvSpPr>
        <p:spPr>
          <a:xfrm>
            <a:off x="586192" y="21167095"/>
            <a:ext cx="15103687" cy="54473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91440" tIns="45720" rIns="91440" bIns="45720" numCol="2" rtlCol="0">
            <a:noAutofit/>
          </a:bodyPr>
          <a:lstStyle>
            <a:lvl1pPr marL="0" indent="0" algn="ctr" defTabSz="3239902" rtl="0" eaLnBrk="1" latinLnBrk="0" hangingPunct="1">
              <a:lnSpc>
                <a:spcPct val="90000"/>
              </a:lnSpc>
              <a:spcBef>
                <a:spcPts val="3543"/>
              </a:spcBef>
              <a:buFont typeface="Arial" panose="020B0604020202020204" pitchFamily="34" charset="0"/>
              <a:buNone/>
              <a:defRPr sz="85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19951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708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239902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637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59853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479804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099755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719706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39657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959608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Tx/>
              <a:buChar char="-"/>
            </a:pPr>
            <a:r>
              <a:rPr lang="es-CL" sz="3000" dirty="0">
                <a:solidFill>
                  <a:srgbClr val="2D2E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88% hombres; 43±10.5 años; ~5 años en la calle; 40% ≤ educación básica.</a:t>
            </a:r>
          </a:p>
          <a:p>
            <a:pPr marL="457200" indent="-457200" algn="l">
              <a:buFontTx/>
              <a:buChar char="-"/>
            </a:pPr>
            <a:r>
              <a:rPr lang="es-CL" sz="3000" dirty="0">
                <a:solidFill>
                  <a:srgbClr val="2D2E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Primaria: alcohol 52%, pasta base 42%; 63% policonsumo; 64% comorbilidad mental. Fallecidos 13% (n=172): 87% sus. principal, alcohol; menor policonsumo y </a:t>
            </a:r>
            <a:r>
              <a:rPr lang="es-CL" sz="3000" dirty="0" err="1">
                <a:solidFill>
                  <a:srgbClr val="2D2E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niv</a:t>
            </a:r>
            <a:r>
              <a:rPr lang="es-CL" sz="3000" dirty="0">
                <a:solidFill>
                  <a:srgbClr val="2D2E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educacional (p&lt;0.01; DME&gt;0.20).</a:t>
            </a:r>
          </a:p>
          <a:p>
            <a:pPr marL="457200" indent="-457200" algn="l">
              <a:buFontTx/>
              <a:buChar char="-"/>
            </a:pPr>
            <a:r>
              <a:rPr lang="es-CL" sz="3000" dirty="0">
                <a:solidFill>
                  <a:srgbClr val="2D2E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Figura 2. Regiones con mayor incidencia: Atacama (94 x 100 AP); La Araucanía (92 x100 AP); Los Lagos (82 x100 AP); Magallanes (65 x100 AP)</a:t>
            </a:r>
          </a:p>
          <a:p>
            <a:pPr marL="457200" indent="-457200" algn="l">
              <a:buFontTx/>
              <a:buChar char="-"/>
            </a:pPr>
            <a:r>
              <a:rPr lang="es-CL" sz="3000" dirty="0">
                <a:solidFill>
                  <a:srgbClr val="2D2E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Figura 3. La mortalidad observada es 7,4 veces superior a la esperada.</a:t>
            </a:r>
          </a:p>
          <a:p>
            <a:pPr marL="457200" indent="-457200" algn="l">
              <a:buFontTx/>
              <a:buChar char="-"/>
            </a:pPr>
            <a:r>
              <a:rPr lang="es-CL" sz="3000" dirty="0">
                <a:solidFill>
                  <a:srgbClr val="2D2E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Figura 4. </a:t>
            </a:r>
          </a:p>
        </p:txBody>
      </p:sp>
      <p:sp>
        <p:nvSpPr>
          <p:cNvPr id="19" name="Marcador de contenido 2">
            <a:extLst>
              <a:ext uri="{FF2B5EF4-FFF2-40B4-BE49-F238E27FC236}">
                <a16:creationId xmlns:a16="http://schemas.microsoft.com/office/drawing/2014/main" id="{F43B647A-348A-952E-826E-AFD9BF70C787}"/>
              </a:ext>
            </a:extLst>
          </p:cNvPr>
          <p:cNvSpPr txBox="1">
            <a:spLocks/>
          </p:cNvSpPr>
          <p:nvPr/>
        </p:nvSpPr>
        <p:spPr>
          <a:xfrm>
            <a:off x="1554358" y="39024312"/>
            <a:ext cx="29498571" cy="19290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239902" rtl="0" eaLnBrk="1" latinLnBrk="0" hangingPunct="1">
              <a:lnSpc>
                <a:spcPct val="90000"/>
              </a:lnSpc>
              <a:spcBef>
                <a:spcPts val="3543"/>
              </a:spcBef>
              <a:buFont typeface="Arial" panose="020B0604020202020204" pitchFamily="34" charset="0"/>
              <a:buNone/>
              <a:defRPr sz="85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19951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708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239902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637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59853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479804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099755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719706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39657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959608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0" lang="es-MX" sz="3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Use siempre letras visibles tanto en tamaño como en colores y evite fondos coloridos que dificulten la lectura, opte por usar texto claro sobre fondo oscuro o viceversa</a:t>
            </a:r>
            <a:endParaRPr lang="es-CL" sz="3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Marcador de contenido 2">
            <a:extLst>
              <a:ext uri="{FF2B5EF4-FFF2-40B4-BE49-F238E27FC236}">
                <a16:creationId xmlns:a16="http://schemas.microsoft.com/office/drawing/2014/main" id="{2E3DFE66-A474-B28C-031C-D29B947263AD}"/>
              </a:ext>
            </a:extLst>
          </p:cNvPr>
          <p:cNvSpPr txBox="1">
            <a:spLocks/>
          </p:cNvSpPr>
          <p:nvPr/>
        </p:nvSpPr>
        <p:spPr>
          <a:xfrm>
            <a:off x="16737401" y="33490515"/>
            <a:ext cx="14966186" cy="428376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3239902" rtl="0" eaLnBrk="1" latinLnBrk="0" hangingPunct="1">
              <a:lnSpc>
                <a:spcPct val="90000"/>
              </a:lnSpc>
              <a:spcBef>
                <a:spcPts val="3543"/>
              </a:spcBef>
              <a:buFont typeface="Arial" panose="020B0604020202020204" pitchFamily="34" charset="0"/>
              <a:buNone/>
              <a:defRPr sz="85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19951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708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239902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637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59853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479804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099755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719706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39657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959608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0" lang="es-MX" sz="3000" b="0" i="0" u="none" strike="noStrike" kern="1200" cap="none" spc="0" normalizeH="0" baseline="0" noProof="0" dirty="0">
                <a:ln>
                  <a:noFill/>
                </a:ln>
                <a:solidFill>
                  <a:srgbClr val="2D2E3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Use siempre letras visibles tanto en tamaño como en colores y evite fondos coloridos que dificulten la lectura, opte por usar texto oscuro sobre fondo claro o viceversa</a:t>
            </a:r>
            <a:br>
              <a:rPr kumimoji="0" lang="es-MX" sz="3000" b="0" i="0" u="none" strike="noStrike" kern="1200" cap="none" spc="0" normalizeH="0" baseline="0" noProof="0" dirty="0">
                <a:ln>
                  <a:noFill/>
                </a:ln>
                <a:solidFill>
                  <a:srgbClr val="2D2E3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kumimoji="0" lang="es-MX" sz="3000" b="0" i="0" u="none" strike="noStrike" kern="1200" cap="none" spc="0" normalizeH="0" baseline="0" noProof="0" dirty="0">
                <a:ln>
                  <a:noFill/>
                </a:ln>
                <a:solidFill>
                  <a:srgbClr val="2D2E3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s-MX" sz="3000" b="0" i="0" u="none" strike="noStrike" kern="1200" cap="none" spc="0" normalizeH="0" baseline="0" noProof="0" dirty="0">
                <a:ln>
                  <a:noFill/>
                </a:ln>
                <a:solidFill>
                  <a:srgbClr val="2D2E3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- CENSO 2024: </a:t>
            </a:r>
            <a:r>
              <a:rPr kumimoji="0" lang="es-CL" sz="3000" b="0" i="0" u="none" strike="noStrike" kern="1200" cap="none" spc="0" normalizeH="0" baseline="0" noProof="0" dirty="0">
                <a:ln>
                  <a:noFill/>
                </a:ln>
                <a:solidFill>
                  <a:srgbClr val="2D2E33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El déficit habitacional relativo se concentra en el norte—Arica y Parinacota (15,0%), Tarapacá (14,9%) y Antofagasta (12,6%)—y también supera el promedio en la RM (9,2%) y Atacama (8,4%); las menores tasas están en La Araucanía (4,4%), Magallanes (4,5%) y Ñuble (4,7%).</a:t>
            </a:r>
          </a:p>
          <a:p>
            <a:pPr algn="l"/>
            <a:endParaRPr lang="es-CL"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Marcador de contenido 2">
            <a:extLst>
              <a:ext uri="{FF2B5EF4-FFF2-40B4-BE49-F238E27FC236}">
                <a16:creationId xmlns:a16="http://schemas.microsoft.com/office/drawing/2014/main" id="{559B567E-3EA7-39AB-84D1-9460A3EA6A13}"/>
              </a:ext>
            </a:extLst>
          </p:cNvPr>
          <p:cNvSpPr txBox="1">
            <a:spLocks/>
          </p:cNvSpPr>
          <p:nvPr/>
        </p:nvSpPr>
        <p:spPr>
          <a:xfrm>
            <a:off x="560439" y="10301986"/>
            <a:ext cx="15124061" cy="396000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3239902" rtl="0" eaLnBrk="1" latinLnBrk="0" hangingPunct="1">
              <a:lnSpc>
                <a:spcPct val="90000"/>
              </a:lnSpc>
              <a:spcBef>
                <a:spcPts val="3543"/>
              </a:spcBef>
              <a:buFont typeface="Arial" panose="020B0604020202020204" pitchFamily="34" charset="0"/>
              <a:buNone/>
              <a:defRPr sz="85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19951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708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239902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637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59853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479804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099755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719706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39657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959608" indent="0" algn="ctr" defTabSz="3239902" rtl="0" eaLnBrk="1" latinLnBrk="0" hangingPunct="1">
              <a:lnSpc>
                <a:spcPct val="90000"/>
              </a:lnSpc>
              <a:spcBef>
                <a:spcPts val="1772"/>
              </a:spcBef>
              <a:buFont typeface="Arial" panose="020B0604020202020204" pitchFamily="34" charset="0"/>
              <a:buNone/>
              <a:defRPr sz="5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CL" sz="3000" b="0" i="0" dirty="0">
                <a:solidFill>
                  <a:srgbClr val="2D2E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Los TUS y la falta de vivienda suelen coexistir y se asocian con alta mortalidad. En Chile, la población sin vivienda se duplicó desde 2017. Aunque SENDA implementó a inicios de la década pasada un programa específico para personas en situación de calle con consumo problemático, sigue siendo incierto el riesgo y sus factores asociados.</a:t>
            </a:r>
            <a:endParaRPr lang="es-MX" sz="3000" b="0" i="0" dirty="0">
              <a:solidFill>
                <a:srgbClr val="2D2E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MX" sz="3000" b="1" i="0" dirty="0">
                <a:solidFill>
                  <a:srgbClr val="2D2E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Objetivo</a:t>
            </a:r>
            <a:r>
              <a:rPr lang="es-MX" sz="3000" b="0" i="0" dirty="0">
                <a:solidFill>
                  <a:srgbClr val="2D2E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s-CL" sz="3000" b="0" i="0" dirty="0">
                <a:solidFill>
                  <a:srgbClr val="2D2E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Describir perfil sociodemográfico y de consumo de los/as participantes, comparándolos con aquellos/as que fallecieron después del ingreso, y estimar la mortalidad por todas las causas y la supervivencia relativa tras el ingreso a tratamiento por TUS del programa de personas en situación de calle entre 2011 y 2020, Chile.</a:t>
            </a:r>
          </a:p>
          <a:p>
            <a:pPr algn="l"/>
            <a:endParaRPr lang="es-CL" sz="3000" b="0" i="0" dirty="0">
              <a:solidFill>
                <a:srgbClr val="2D2E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s-MX" sz="3000" b="1" i="0" dirty="0">
              <a:solidFill>
                <a:srgbClr val="2D2E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Título 1">
            <a:extLst>
              <a:ext uri="{FF2B5EF4-FFF2-40B4-BE49-F238E27FC236}">
                <a16:creationId xmlns:a16="http://schemas.microsoft.com/office/drawing/2014/main" id="{58E4462D-4779-E35C-D548-227C70EE8627}"/>
              </a:ext>
            </a:extLst>
          </p:cNvPr>
          <p:cNvSpPr txBox="1">
            <a:spLocks/>
          </p:cNvSpPr>
          <p:nvPr/>
        </p:nvSpPr>
        <p:spPr>
          <a:xfrm>
            <a:off x="324465" y="2994389"/>
            <a:ext cx="31502554" cy="35604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323990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25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L" sz="7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SUPERVIVENCIA RELATIVA DE PERSONAS EN PROGRAMA DE POBLACIÓN EN SITUACIÓN DE CALLE, SENDA, </a:t>
            </a:r>
            <a:br>
              <a:rPr lang="es-CL" sz="7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L" sz="7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2011-2020, CHILE (</a:t>
            </a:r>
            <a:r>
              <a:rPr lang="es-CL" sz="7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Nº</a:t>
            </a:r>
            <a:r>
              <a:rPr lang="es-CL" sz="7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1060)</a:t>
            </a:r>
          </a:p>
        </p:txBody>
      </p:sp>
      <p:sp>
        <p:nvSpPr>
          <p:cNvPr id="32" name="Título 1">
            <a:extLst>
              <a:ext uri="{FF2B5EF4-FFF2-40B4-BE49-F238E27FC236}">
                <a16:creationId xmlns:a16="http://schemas.microsoft.com/office/drawing/2014/main" id="{A1D3F08C-8BC8-E38D-9B72-2F84010972C6}"/>
              </a:ext>
            </a:extLst>
          </p:cNvPr>
          <p:cNvSpPr txBox="1">
            <a:spLocks/>
          </p:cNvSpPr>
          <p:nvPr/>
        </p:nvSpPr>
        <p:spPr>
          <a:xfrm>
            <a:off x="724997" y="6593061"/>
            <a:ext cx="15947091" cy="13766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323990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25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MX" sz="4800" b="1" i="1" dirty="0">
                <a:solidFill>
                  <a:schemeClr val="bg1"/>
                </a:solidFill>
                <a:latin typeface="-apple-system"/>
              </a:rPr>
              <a:t>Andrés González-Santa Cruz¹</a:t>
            </a:r>
            <a:r>
              <a:rPr lang="he-IL" sz="4800" b="1" i="1" dirty="0">
                <a:solidFill>
                  <a:schemeClr val="bg1"/>
                </a:solidFill>
                <a:latin typeface="-apple-system"/>
              </a:rPr>
              <a:t>׳²</a:t>
            </a:r>
            <a:r>
              <a:rPr lang="es-CL" sz="4800" b="1" i="1" dirty="0">
                <a:solidFill>
                  <a:schemeClr val="bg1"/>
                </a:solidFill>
                <a:latin typeface="-apple-system"/>
              </a:rPr>
              <a:t> </a:t>
            </a:r>
            <a:r>
              <a:rPr lang="es-MX" sz="4800" b="1" i="1" dirty="0">
                <a:solidFill>
                  <a:schemeClr val="bg1"/>
                </a:solidFill>
                <a:latin typeface="-apple-system"/>
              </a:rPr>
              <a:t>Álvaro Castillo-Carniglia¹</a:t>
            </a:r>
            <a:r>
              <a:rPr lang="he-IL" sz="4800" b="1" i="1" dirty="0">
                <a:solidFill>
                  <a:schemeClr val="bg1"/>
                </a:solidFill>
                <a:latin typeface="-apple-system"/>
              </a:rPr>
              <a:t>³</a:t>
            </a: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3358899C-C188-97F8-CDB6-0C6ED004FEFA}"/>
              </a:ext>
            </a:extLst>
          </p:cNvPr>
          <p:cNvSpPr/>
          <p:nvPr/>
        </p:nvSpPr>
        <p:spPr>
          <a:xfrm>
            <a:off x="636507" y="6608204"/>
            <a:ext cx="30240000" cy="50902"/>
          </a:xfrm>
          <a:prstGeom prst="rect">
            <a:avLst/>
          </a:prstGeom>
          <a:solidFill>
            <a:srgbClr val="37838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4" name="Título 1">
            <a:extLst>
              <a:ext uri="{FF2B5EF4-FFF2-40B4-BE49-F238E27FC236}">
                <a16:creationId xmlns:a16="http://schemas.microsoft.com/office/drawing/2014/main" id="{E453F2F1-26F3-BF2B-F6F3-E0C570C18AF3}"/>
              </a:ext>
            </a:extLst>
          </p:cNvPr>
          <p:cNvSpPr txBox="1">
            <a:spLocks/>
          </p:cNvSpPr>
          <p:nvPr/>
        </p:nvSpPr>
        <p:spPr>
          <a:xfrm>
            <a:off x="724998" y="7518543"/>
            <a:ext cx="14024858" cy="14113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323990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25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L" sz="2800" b="0" i="0" dirty="0">
                <a:solidFill>
                  <a:schemeClr val="bg1"/>
                </a:solidFill>
                <a:effectLst/>
                <a:latin typeface="-apple-system"/>
              </a:rPr>
              <a:t>(1) Escuela de Salud Pública, Facultad de Medicina, Universidad de Chile. </a:t>
            </a:r>
          </a:p>
          <a:p>
            <a:pPr algn="l"/>
            <a:r>
              <a:rPr lang="es-CL" sz="2800" b="0" i="0" dirty="0">
                <a:solidFill>
                  <a:schemeClr val="bg1"/>
                </a:solidFill>
                <a:effectLst/>
                <a:latin typeface="-apple-system"/>
              </a:rPr>
              <a:t>(2) Departamento Nacional de Salud Pública, Facultad de Medicina, Universidad San Sebastián.</a:t>
            </a:r>
          </a:p>
          <a:p>
            <a:pPr algn="l"/>
            <a:r>
              <a:rPr lang="es-CL" sz="2800" b="0" i="0" dirty="0">
                <a:solidFill>
                  <a:schemeClr val="bg1"/>
                </a:solidFill>
                <a:effectLst/>
                <a:latin typeface="-apple-system"/>
              </a:rPr>
              <a:t>(3) Núcleo Milenio para la Evaluación y Análisis de Políticas de Drogas (nDP</a:t>
            </a:r>
            <a:endParaRPr lang="es-CL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1" name="Título 1">
            <a:extLst>
              <a:ext uri="{FF2B5EF4-FFF2-40B4-BE49-F238E27FC236}">
                <a16:creationId xmlns:a16="http://schemas.microsoft.com/office/drawing/2014/main" id="{A9FF600B-1BD8-5E30-857C-774780206CE1}"/>
              </a:ext>
            </a:extLst>
          </p:cNvPr>
          <p:cNvSpPr txBox="1">
            <a:spLocks/>
          </p:cNvSpPr>
          <p:nvPr/>
        </p:nvSpPr>
        <p:spPr>
          <a:xfrm>
            <a:off x="16672088" y="32474471"/>
            <a:ext cx="14966186" cy="1016044"/>
          </a:xfrm>
          <a:prstGeom prst="rect">
            <a:avLst/>
          </a:prstGeom>
          <a:solidFill>
            <a:srgbClr val="378389"/>
          </a:solidFill>
        </p:spPr>
        <p:txBody>
          <a:bodyPr vert="horz" lIns="91440" tIns="45720" rIns="91440" bIns="45720" rtlCol="0" anchor="b">
            <a:noAutofit/>
          </a:bodyPr>
          <a:lstStyle>
            <a:lvl1pPr algn="ctr" defTabSz="323990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25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L" sz="70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Conclusión</a:t>
            </a:r>
            <a:endParaRPr lang="es-CL" sz="7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ítulo 1">
            <a:extLst>
              <a:ext uri="{FF2B5EF4-FFF2-40B4-BE49-F238E27FC236}">
                <a16:creationId xmlns:a16="http://schemas.microsoft.com/office/drawing/2014/main" id="{6C4ABE0C-373E-AE61-9232-3D019560E249}"/>
              </a:ext>
            </a:extLst>
          </p:cNvPr>
          <p:cNvSpPr txBox="1">
            <a:spLocks/>
          </p:cNvSpPr>
          <p:nvPr/>
        </p:nvSpPr>
        <p:spPr>
          <a:xfrm>
            <a:off x="556693" y="14263536"/>
            <a:ext cx="15129439" cy="1051252"/>
          </a:xfrm>
          <a:prstGeom prst="rect">
            <a:avLst/>
          </a:prstGeom>
          <a:solidFill>
            <a:srgbClr val="378389"/>
          </a:solidFill>
        </p:spPr>
        <p:txBody>
          <a:bodyPr vert="horz" lIns="91440" tIns="45720" rIns="91440" bIns="45720" rtlCol="0" anchor="b">
            <a:noAutofit/>
          </a:bodyPr>
          <a:lstStyle>
            <a:lvl1pPr algn="ctr" defTabSz="323990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25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L" sz="70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Materiales y Métodos</a:t>
            </a:r>
            <a:endParaRPr lang="es-CL" sz="7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ítulo 1">
            <a:extLst>
              <a:ext uri="{FF2B5EF4-FFF2-40B4-BE49-F238E27FC236}">
                <a16:creationId xmlns:a16="http://schemas.microsoft.com/office/drawing/2014/main" id="{4D2CBE60-C56B-2B40-2BB9-E5DD47393A03}"/>
              </a:ext>
            </a:extLst>
          </p:cNvPr>
          <p:cNvSpPr txBox="1">
            <a:spLocks/>
          </p:cNvSpPr>
          <p:nvPr/>
        </p:nvSpPr>
        <p:spPr>
          <a:xfrm>
            <a:off x="556695" y="9211998"/>
            <a:ext cx="15127806" cy="1051252"/>
          </a:xfrm>
          <a:prstGeom prst="rect">
            <a:avLst/>
          </a:prstGeom>
          <a:solidFill>
            <a:srgbClr val="378389"/>
          </a:solidFill>
        </p:spPr>
        <p:txBody>
          <a:bodyPr vert="horz" lIns="91440" tIns="45720" rIns="91440" bIns="45720" rtlCol="0" anchor="b">
            <a:noAutofit/>
          </a:bodyPr>
          <a:lstStyle>
            <a:lvl1pPr algn="ctr" defTabSz="323990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25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L" sz="70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Introducción</a:t>
            </a:r>
            <a:endParaRPr lang="es-CL" sz="7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4A58A6-C708-4691-3213-53235FD3BBC0}"/>
              </a:ext>
            </a:extLst>
          </p:cNvPr>
          <p:cNvSpPr txBox="1"/>
          <p:nvPr/>
        </p:nvSpPr>
        <p:spPr>
          <a:xfrm>
            <a:off x="17426152" y="6799540"/>
            <a:ext cx="140131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Figura 1</a:t>
            </a:r>
            <a:r>
              <a:rPr lang="es-CL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Composición por edad y sexo: usuarios en programa Adultos en situación de calle vs. población general, Chile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5D0EDC0-C33E-EA8D-78B7-CA948F2168D2}"/>
              </a:ext>
            </a:extLst>
          </p:cNvPr>
          <p:cNvSpPr txBox="1"/>
          <p:nvPr/>
        </p:nvSpPr>
        <p:spPr>
          <a:xfrm>
            <a:off x="522206" y="26838278"/>
            <a:ext cx="152405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latin typeface="Arial" panose="020B0604020202020204" pitchFamily="34" charset="0"/>
                <a:cs typeface="Arial" panose="020B0604020202020204" pitchFamily="34" charset="0"/>
              </a:rPr>
              <a:t>Figura 3</a:t>
            </a:r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. Razones de Mortalidad Estandarizadas, programa Adultos en situación de calle, 2011-2020, Chile</a:t>
            </a:r>
          </a:p>
        </p:txBody>
      </p:sp>
      <p:pic>
        <p:nvPicPr>
          <p:cNvPr id="30" name="Picture 29" descr="A graph with different colored squares&#10;&#10;AI-generated content may be incorrect.">
            <a:extLst>
              <a:ext uri="{FF2B5EF4-FFF2-40B4-BE49-F238E27FC236}">
                <a16:creationId xmlns:a16="http://schemas.microsoft.com/office/drawing/2014/main" id="{13023020-4ACF-E60A-3E6E-9F0F54DD86A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7836" y="7876758"/>
            <a:ext cx="12240000" cy="6044443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B6D17CA0-56CF-D08A-65D5-042CA1A6B900}"/>
              </a:ext>
            </a:extLst>
          </p:cNvPr>
          <p:cNvSpPr txBox="1"/>
          <p:nvPr/>
        </p:nvSpPr>
        <p:spPr>
          <a:xfrm>
            <a:off x="17381240" y="14241618"/>
            <a:ext cx="140131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Figura 2</a:t>
            </a:r>
            <a:r>
              <a:rPr lang="es-CL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Composición por edad y sexo: usuarios en programa Adultos en situación de calle vs. población general, Chile</a:t>
            </a:r>
          </a:p>
        </p:txBody>
      </p:sp>
      <p:pic>
        <p:nvPicPr>
          <p:cNvPr id="41" name="Picture 40" descr="A map of chile with different colors&#10;&#10;AI-generated content may be incorrect.">
            <a:extLst>
              <a:ext uri="{FF2B5EF4-FFF2-40B4-BE49-F238E27FC236}">
                <a16:creationId xmlns:a16="http://schemas.microsoft.com/office/drawing/2014/main" id="{CEA857C8-EEBB-B16D-5DCF-E871B257081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62408" y="15336247"/>
            <a:ext cx="11160000" cy="7701803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AF307929-7904-45B0-0AC8-C30AAB84AC8D}"/>
              </a:ext>
            </a:extLst>
          </p:cNvPr>
          <p:cNvSpPr txBox="1"/>
          <p:nvPr/>
        </p:nvSpPr>
        <p:spPr>
          <a:xfrm>
            <a:off x="17294383" y="23393352"/>
            <a:ext cx="140131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Figura 4</a:t>
            </a:r>
            <a:r>
              <a:rPr lang="es-CL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Composición por edad y sexo: usuarios en programa Adultos en situación de calle vs. población general, Chile</a:t>
            </a:r>
          </a:p>
        </p:txBody>
      </p:sp>
      <p:pic>
        <p:nvPicPr>
          <p:cNvPr id="24" name="Picture 2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F444049-EE0D-651C-5279-98ADAB379FD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85" b="1531"/>
          <a:stretch>
            <a:fillRect/>
          </a:stretch>
        </p:blipFill>
        <p:spPr>
          <a:xfrm>
            <a:off x="581203" y="27910682"/>
            <a:ext cx="15181519" cy="994104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95045769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350</TotalTime>
  <Words>665</Words>
  <Application>Microsoft Office PowerPoint</Application>
  <PresentationFormat>Custom</PresentationFormat>
  <Paragraphs>29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-apple-system</vt:lpstr>
      <vt:lpstr>Aptos</vt:lpstr>
      <vt:lpstr>Arial</vt:lpstr>
      <vt:lpstr>Calibri</vt:lpstr>
      <vt:lpstr>Calibri Light</vt:lpstr>
      <vt:lpstr>Century Gothic</vt:lpstr>
      <vt:lpstr>Tema de Office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</dc:title>
  <dc:creator>Matías Alejandro Salamanca Muñoz</dc:creator>
  <cp:lastModifiedBy>Andrés González Santa Cruz</cp:lastModifiedBy>
  <cp:revision>18</cp:revision>
  <dcterms:created xsi:type="dcterms:W3CDTF">2023-09-24T13:07:43Z</dcterms:created>
  <dcterms:modified xsi:type="dcterms:W3CDTF">2025-10-09T19:29:04Z</dcterms:modified>
</cp:coreProperties>
</file>

<file path=docProps/thumbnail.jpeg>
</file>